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72" r:id="rId5"/>
  </p:sldMasterIdLst>
  <p:notesMasterIdLst>
    <p:notesMasterId r:id="rId31"/>
  </p:notesMasterIdLst>
  <p:handoutMasterIdLst>
    <p:handoutMasterId r:id="rId32"/>
  </p:handoutMasterIdLst>
  <p:sldIdLst>
    <p:sldId id="514" r:id="rId6"/>
    <p:sldId id="508" r:id="rId7"/>
    <p:sldId id="511" r:id="rId8"/>
    <p:sldId id="535" r:id="rId9"/>
    <p:sldId id="507" r:id="rId10"/>
    <p:sldId id="536" r:id="rId11"/>
    <p:sldId id="537" r:id="rId12"/>
    <p:sldId id="538" r:id="rId13"/>
    <p:sldId id="533" r:id="rId14"/>
    <p:sldId id="534" r:id="rId15"/>
    <p:sldId id="513" r:id="rId16"/>
    <p:sldId id="530" r:id="rId17"/>
    <p:sldId id="531" r:id="rId18"/>
    <p:sldId id="532" r:id="rId19"/>
    <p:sldId id="519" r:id="rId20"/>
    <p:sldId id="520" r:id="rId21"/>
    <p:sldId id="521" r:id="rId22"/>
    <p:sldId id="522" r:id="rId23"/>
    <p:sldId id="523" r:id="rId24"/>
    <p:sldId id="525" r:id="rId25"/>
    <p:sldId id="526" r:id="rId26"/>
    <p:sldId id="527" r:id="rId27"/>
    <p:sldId id="528" r:id="rId28"/>
    <p:sldId id="529" r:id="rId29"/>
    <p:sldId id="404" r:id="rId30"/>
  </p:sldIdLst>
  <p:sldSz cx="12192000" cy="6858000"/>
  <p:notesSz cx="9872663" cy="679767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062A5"/>
    <a:srgbClr val="94CCB2"/>
    <a:srgbClr val="85C48B"/>
    <a:srgbClr val="008000"/>
    <a:srgbClr val="005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2" autoAdjust="0"/>
    <p:restoredTop sz="84019" autoAdjust="0"/>
  </p:normalViewPr>
  <p:slideViewPr>
    <p:cSldViewPr snapToGrid="0">
      <p:cViewPr varScale="1">
        <p:scale>
          <a:sx n="96" d="100"/>
          <a:sy n="96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7539EDD-00B2-44CC-9690-362DCC3A0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7135" cy="3402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D70A15-1116-40DB-8138-C7EF4BE8AB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3179" y="0"/>
            <a:ext cx="4277135" cy="3402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D65AE5E-C8C0-4974-8DE4-EDF7A3CABE9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A56EEA-D410-4B39-9B06-54EF009CE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57410"/>
            <a:ext cx="4277135" cy="34026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727B40-18FF-455F-ABE8-A594F81DD1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3179" y="6457410"/>
            <a:ext cx="4277135" cy="34026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5E0CF9D-331F-4A93-9BF4-08A230AAF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77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D1D748C-4DA8-4915-8179-08BC8DCA23EB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4"/>
            <a:ext cx="4278154" cy="3410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5" y="6456614"/>
            <a:ext cx="4278154" cy="3410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39423E7-54D9-4176-AF21-E665A44AB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34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94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25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75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0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04FFEC1E-7AD6-41A8-B0AE-C8A743FE9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696C9E8C-CFAB-4509-9765-938E480C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CAA01F-576E-407A-A8DA-8EFC17ED1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90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91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12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59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24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67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8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03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23E7-54D9-4176-AF21-E665A44AB1E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2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38E3-052A-452A-8FAD-A9FEDAF336FA}" type="datetime1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62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60F9-0F35-46B7-A825-9C42E56E2B7C}" type="datetime1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49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0E9-1E72-4375-9FFD-954A2FAD91D2}" type="datetime1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81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C16E98-8322-4270-8321-FF49C7EAA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6B371-B795-41A1-A64F-DCD04D3FA2C1}" type="datetime1">
              <a:rPr lang="nl-NL" smtClean="0"/>
              <a:t>18-5-2020</a:t>
            </a:fld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D86954-8722-4480-BA82-4A1F5704D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DB461F-6FD4-4E0C-A678-03313035C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40080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99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056778"/>
            <a:ext cx="103632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759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59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56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88" y="17367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988" y="4731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5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59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5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09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64A9-231C-4E60-901C-B8CF1FCE5B3D}" type="datetime1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627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53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737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25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9B6A-08B8-45A3-98A3-BC337A9CE8A9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738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802017"/>
            <a:ext cx="12192000" cy="0"/>
          </a:xfrm>
          <a:prstGeom prst="line">
            <a:avLst/>
          </a:prstGeom>
          <a:ln>
            <a:solidFill>
              <a:srgbClr val="A0B6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0089" y="886401"/>
            <a:ext cx="12192000" cy="0"/>
          </a:xfrm>
          <a:prstGeom prst="line">
            <a:avLst/>
          </a:prstGeom>
          <a:ln>
            <a:solidFill>
              <a:srgbClr val="A0B6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6403988"/>
            <a:ext cx="12192000" cy="454025"/>
          </a:xfrm>
          <a:prstGeom prst="rect">
            <a:avLst/>
          </a:prstGeom>
          <a:solidFill>
            <a:srgbClr val="A0B6CE"/>
          </a:solidFill>
          <a:ln>
            <a:solidFill>
              <a:srgbClr val="FFBF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9866" y="1784249"/>
            <a:ext cx="10384367" cy="460586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Add Text, an Image, or Both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42FB94-949A-4477-AEA0-7200EC60F3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53" y="-16994"/>
            <a:ext cx="2772724" cy="8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54473"/>
            <a:ext cx="12192000" cy="832849"/>
          </a:xfrm>
          <a:prstGeom prst="rect">
            <a:avLst/>
          </a:prstGeom>
          <a:solidFill>
            <a:srgbClr val="A0B6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" y="2289685"/>
            <a:ext cx="12192000" cy="832849"/>
          </a:xfrm>
          <a:prstGeom prst="rect">
            <a:avLst/>
          </a:prstGeom>
          <a:solidFill>
            <a:srgbClr val="A0B6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35354" y="2175460"/>
            <a:ext cx="6899052" cy="179705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Section 2 Header Here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Microsoft Sans Serif"/>
                <a:cs typeface="Microsoft Sans Serif"/>
              </a:rPr>
              <a:t>Section 2 Sub Header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5964" y="1364659"/>
            <a:ext cx="29565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C353D"/>
                </a:solidFill>
                <a:latin typeface="Palatino Linotype"/>
                <a:cs typeface="Palatino Linotype"/>
              </a:rPr>
              <a:t>{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493833" y="1378619"/>
            <a:ext cx="29565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C353D"/>
                </a:solidFill>
                <a:latin typeface="Palatino Linotype"/>
                <a:cs typeface="Palatino Linotype"/>
              </a:rPr>
              <a:t>}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640436" y="1556862"/>
            <a:ext cx="1693989" cy="3022629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1C353D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AE65EF8-9FBE-49AF-96F8-502B9610E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70" y="4104451"/>
            <a:ext cx="2772724" cy="8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2C51-98EB-4E7E-A276-C913E269165E}" type="datetime1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19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639E-35B4-4974-9CDF-F311C51E91E4}" type="datetime1">
              <a:rPr lang="nl-NL" smtClean="0"/>
              <a:t>18-5-2020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7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ECC9-D4A5-46D4-BA46-D8446443B2B7}" type="datetime1">
              <a:rPr lang="nl-NL" smtClean="0"/>
              <a:t>18-5-2020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63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C3B8-5EF9-4C33-AE5D-DD2F4EAEB5B4}" type="datetime1">
              <a:rPr lang="nl-NL" smtClean="0"/>
              <a:t>18-5-2020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48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1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29FC-B83D-4BFE-A749-EA37EA582A54}" type="datetime1">
              <a:rPr lang="nl-NL" smtClean="0"/>
              <a:t>18-5-2020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52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AF7D-0802-412D-BDD2-5B47C28E7FA4}" type="datetime1">
              <a:rPr lang="nl-NL" smtClean="0"/>
              <a:t>18-5-2020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17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C4024565-025F-4B25-A307-1F6120D51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0" y="3967961"/>
            <a:ext cx="12192000" cy="29662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379010"/>
            <a:ext cx="10515600" cy="820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361634"/>
            <a:ext cx="10515600" cy="341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F368-96E5-4E0D-88A5-C3C51D1C9E55}" type="datetime1">
              <a:rPr lang="nl-NL" smtClean="0"/>
              <a:t>18-5-2020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39881D-3CF3-46D0-9DC2-96609EC9A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6" y="0"/>
            <a:ext cx="12193616" cy="4147457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7B3B8-BFE3-43CB-9131-0068402FA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5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" y="0"/>
            <a:ext cx="1218121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8451" y="1133070"/>
            <a:ext cx="9867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51" y="2595156"/>
            <a:ext cx="9950997" cy="370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9480" y="1830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69B6A-08B8-45A3-98A3-BC337A9CE8A9}" type="datetimeFigureOut">
              <a:rPr lang="nl-NL" smtClean="0"/>
              <a:t>18-5-2020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897" y="201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E18B-DCA1-4773-AC84-6B6D3960339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/>
          <p:cNvSpPr txBox="1"/>
          <p:nvPr userDrawn="1"/>
        </p:nvSpPr>
        <p:spPr>
          <a:xfrm>
            <a:off x="10023333" y="6461490"/>
            <a:ext cx="2168667" cy="2616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Copyright NETEX 2018 ©</a:t>
            </a:r>
          </a:p>
        </p:txBody>
      </p:sp>
    </p:spTree>
    <p:extLst>
      <p:ext uri="{BB962C8B-B14F-4D97-AF65-F5344CB8AC3E}">
        <p14:creationId xmlns:p14="http://schemas.microsoft.com/office/powerpoint/2010/main" val="4522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70" r:id="rId12"/>
    <p:sldLayoutId id="21474837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E7F22AF-05DD-4C50-A490-0E5E355C0B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678" y="959384"/>
            <a:ext cx="6884461" cy="458936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394BB6D-4351-47AE-A656-D83F7F4C4CFB}"/>
              </a:ext>
            </a:extLst>
          </p:cNvPr>
          <p:cNvSpPr txBox="1"/>
          <p:nvPr/>
        </p:nvSpPr>
        <p:spPr>
          <a:xfrm>
            <a:off x="5652655" y="635923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+mn-lt"/>
              </a:rPr>
              <a:t>13 mei 2020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2D035BC-F82C-496C-A1B9-C8AEA5B5211A}"/>
              </a:ext>
            </a:extLst>
          </p:cNvPr>
          <p:cNvSpPr/>
          <p:nvPr/>
        </p:nvSpPr>
        <p:spPr>
          <a:xfrm>
            <a:off x="87433" y="6389559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1142005058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2402E7D-12C2-48A6-916C-6C6E08DE9F15}"/>
              </a:ext>
            </a:extLst>
          </p:cNvPr>
          <p:cNvSpPr/>
          <p:nvPr/>
        </p:nvSpPr>
        <p:spPr>
          <a:xfrm>
            <a:off x="2150918" y="5630034"/>
            <a:ext cx="9653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ONLINE NIEUWS UPDATE: CORONA; STAND VAN ZAKEN EN MOGELIJKHEID AANPASSING ARBEIDSVOORWAARDEN IN DEZE MOEILIJKE TIJD</a:t>
            </a:r>
            <a:endParaRPr lang="nl-N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5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1987174" y="1700587"/>
            <a:ext cx="10045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Branche Corona Protocol TV (1,5 meter-economie)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5118-29E7-4D64-9D77-F33B2CE5037D}"/>
              </a:ext>
            </a:extLst>
          </p:cNvPr>
          <p:cNvSpPr/>
          <p:nvPr/>
        </p:nvSpPr>
        <p:spPr>
          <a:xfrm>
            <a:off x="1987175" y="2504846"/>
            <a:ext cx="6487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091E91-A760-49AC-A8ED-E51812C8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76" y="2618508"/>
            <a:ext cx="7672770" cy="35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2094807" y="1700587"/>
            <a:ext cx="9160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2F5597"/>
                </a:solidFill>
                <a:latin typeface="Calibri" panose="020F0502020204030204" pitchFamily="34" charset="0"/>
              </a:rPr>
              <a:t>2</a:t>
            </a:r>
            <a:r>
              <a:rPr lang="nl-NL" sz="3200" dirty="0">
                <a:solidFill>
                  <a:srgbClr val="2F5597"/>
                </a:solidFill>
                <a:latin typeface="Calibri" panose="020F0502020204030204" pitchFamily="34" charset="0"/>
              </a:rPr>
              <a:t>. Huidige situatie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5118-29E7-4D64-9D77-F33B2CE5037D}"/>
              </a:ext>
            </a:extLst>
          </p:cNvPr>
          <p:cNvSpPr/>
          <p:nvPr/>
        </p:nvSpPr>
        <p:spPr>
          <a:xfrm>
            <a:off x="2094807" y="2504846"/>
            <a:ext cx="94931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0" dirty="0">
                <a:latin typeface="+mn-lt"/>
                <a:ea typeface="Calibri" panose="020F0502020204030204" pitchFamily="34" charset="0"/>
              </a:rPr>
              <a:t>Stand van zaken ondersteuning bedrijven: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0" dirty="0">
                <a:latin typeface="+mn-lt"/>
                <a:ea typeface="Calibri" panose="020F0502020204030204" pitchFamily="34" charset="0"/>
              </a:rPr>
              <a:t>Behoud bedrijven; economische processen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0" dirty="0">
                <a:latin typeface="+mn-lt"/>
                <a:ea typeface="Calibri" panose="020F0502020204030204" pitchFamily="34" charset="0"/>
              </a:rPr>
              <a:t>Tweede noodpakket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0" dirty="0">
                <a:latin typeface="+mn-lt"/>
              </a:rPr>
              <a:t>Veilige, verantwoorde werkomstandigheden via Protocollen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0" dirty="0">
                <a:latin typeface="+mn-lt"/>
              </a:rPr>
              <a:t>Voortschrijdend inzicht uitnutten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0" dirty="0">
                <a:latin typeface="+mn-lt"/>
              </a:rPr>
              <a:t>Doe wat kan</a:t>
            </a:r>
          </a:p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4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2094807" y="1700587"/>
            <a:ext cx="9160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2F5597"/>
                </a:solidFill>
                <a:latin typeface="Calibri" panose="020F0502020204030204" pitchFamily="34" charset="0"/>
              </a:rPr>
              <a:t>2</a:t>
            </a:r>
            <a:r>
              <a:rPr lang="nl-NL" sz="3200" dirty="0">
                <a:solidFill>
                  <a:srgbClr val="2F5597"/>
                </a:solidFill>
                <a:latin typeface="Calibri" panose="020F0502020204030204" pitchFamily="34" charset="0"/>
              </a:rPr>
              <a:t>. Huidige situatie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5118-29E7-4D64-9D77-F33B2CE5037D}"/>
              </a:ext>
            </a:extLst>
          </p:cNvPr>
          <p:cNvSpPr/>
          <p:nvPr/>
        </p:nvSpPr>
        <p:spPr>
          <a:xfrm>
            <a:off x="5877098" y="1004939"/>
            <a:ext cx="9493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b="0" dirty="0">
                <a:latin typeface="+mn-lt"/>
              </a:rPr>
              <a:t>1e Basis noodpakket (NOW,TOZO,TOGS, betalingsafspraken, etc.)</a:t>
            </a:r>
          </a:p>
          <a:p>
            <a:pPr>
              <a:spcAft>
                <a:spcPts val="0"/>
              </a:spcAft>
            </a:pPr>
            <a:endParaRPr lang="nl-NL" dirty="0"/>
          </a:p>
          <a:p>
            <a:pPr>
              <a:spcAft>
                <a:spcPts val="0"/>
              </a:spcAft>
            </a:pPr>
            <a:endParaRPr lang="nl-NL" dirty="0"/>
          </a:p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E996125-BCDF-418C-A917-62C0656C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07" y="2285362"/>
            <a:ext cx="7928344" cy="401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83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2094807" y="1700587"/>
            <a:ext cx="9160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2F5597"/>
                </a:solidFill>
                <a:latin typeface="Calibri" panose="020F0502020204030204" pitchFamily="34" charset="0"/>
              </a:rPr>
              <a:t>2</a:t>
            </a:r>
            <a:r>
              <a:rPr lang="nl-NL" sz="3200" dirty="0">
                <a:solidFill>
                  <a:srgbClr val="2F5597"/>
                </a:solidFill>
                <a:latin typeface="Calibri" panose="020F0502020204030204" pitchFamily="34" charset="0"/>
              </a:rPr>
              <a:t>. Huidige situatie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5118-29E7-4D64-9D77-F33B2CE5037D}"/>
              </a:ext>
            </a:extLst>
          </p:cNvPr>
          <p:cNvSpPr/>
          <p:nvPr/>
        </p:nvSpPr>
        <p:spPr>
          <a:xfrm>
            <a:off x="7825562" y="1004939"/>
            <a:ext cx="7544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b="0" dirty="0">
                <a:latin typeface="+mn-lt"/>
                <a:ea typeface="Calibri" panose="020F0502020204030204" pitchFamily="34" charset="0"/>
              </a:rPr>
              <a:t>Stand van zaken ondersteuning bedrijven</a:t>
            </a:r>
          </a:p>
          <a:p>
            <a:pPr>
              <a:spcAft>
                <a:spcPts val="0"/>
              </a:spcAft>
            </a:pPr>
            <a:endParaRPr lang="nl-NL" b="0" dirty="0">
              <a:latin typeface="+mn-lt"/>
            </a:endParaRPr>
          </a:p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460C82B3-F071-4B24-9EF4-AB6E934B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07" y="2205268"/>
            <a:ext cx="8029756" cy="40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98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2094807" y="1700587"/>
            <a:ext cx="9160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2F5597"/>
                </a:solidFill>
                <a:latin typeface="Calibri" panose="020F0502020204030204" pitchFamily="34" charset="0"/>
              </a:rPr>
              <a:t>2</a:t>
            </a:r>
            <a:r>
              <a:rPr lang="nl-NL" sz="3200" dirty="0">
                <a:solidFill>
                  <a:srgbClr val="2F5597"/>
                </a:solidFill>
                <a:latin typeface="Calibri" panose="020F0502020204030204" pitchFamily="34" charset="0"/>
              </a:rPr>
              <a:t>. Huidige situatie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5118-29E7-4D64-9D77-F33B2CE5037D}"/>
              </a:ext>
            </a:extLst>
          </p:cNvPr>
          <p:cNvSpPr/>
          <p:nvPr/>
        </p:nvSpPr>
        <p:spPr>
          <a:xfrm>
            <a:off x="7825562" y="1004939"/>
            <a:ext cx="7544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b="0" dirty="0">
                <a:latin typeface="+mn-lt"/>
                <a:ea typeface="Calibri" panose="020F0502020204030204" pitchFamily="34" charset="0"/>
              </a:rPr>
              <a:t>Stand van zaken ondersteuning bedrijven</a:t>
            </a:r>
          </a:p>
          <a:p>
            <a:pPr>
              <a:spcAft>
                <a:spcPts val="0"/>
              </a:spcAft>
            </a:pPr>
            <a:endParaRPr lang="nl-NL" b="0" dirty="0">
              <a:latin typeface="+mn-lt"/>
            </a:endParaRPr>
          </a:p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09DB246E-906D-4B34-8513-E8DEEAC1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94" y="2205268"/>
            <a:ext cx="8050999" cy="40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8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Mogelijkheid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arbeidsvoorwaarden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A47810-1EB4-4A20-9DAB-B420869D17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13759" y="2415815"/>
            <a:ext cx="6764482" cy="38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4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Tijdelijke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individuele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arbeidsovereenkomsten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Textielverzoring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BC97A0-35C3-4772-A8FA-E3FBAF35F40A}"/>
              </a:ext>
            </a:extLst>
          </p:cNvPr>
          <p:cNvSpPr/>
          <p:nvPr/>
        </p:nvSpPr>
        <p:spPr>
          <a:xfrm>
            <a:off x="2094807" y="2614217"/>
            <a:ext cx="90962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verband met de overheidsmaatregelen inzake Corona veel textielservice bedrijven en textielreinigers in financiële problemen gekomen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Overheidsmaatregelen tot dusverre niet toereikend om enorme omzetdalingen op te vangen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Vooruitzichten voor dit jaar niet rooskleurig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Markt perspectief op termijn geeft evenwel vertrouwen: ontstaan nieuwe kansen in bestaande en nieuwe marktgebieden</a:t>
            </a:r>
          </a:p>
        </p:txBody>
      </p:sp>
    </p:spTree>
    <p:extLst>
      <p:ext uri="{BB962C8B-B14F-4D97-AF65-F5344CB8AC3E}">
        <p14:creationId xmlns:p14="http://schemas.microsoft.com/office/powerpoint/2010/main" val="262670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Tijdelijke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individuele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arbeidsovereenkomsten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Textielverzoring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BC97A0-35C3-4772-A8FA-E3FBAF35F40A}"/>
              </a:ext>
            </a:extLst>
          </p:cNvPr>
          <p:cNvSpPr/>
          <p:nvPr/>
        </p:nvSpPr>
        <p:spPr>
          <a:xfrm>
            <a:off x="2094807" y="2614217"/>
            <a:ext cx="909620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Wat is op arbeidsvoorwaardengebied mogelijk om bedrijven ruimte te geven om deze moeilijke tijd door te komen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CAO Textielverzorging biedt aanknopingspunten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Ondernemers kunnen van mogelijkheden gebruik maken: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Uitruil aan werknemers voorstellen om baangarantie af te spreken in ruil voor: nadere afspraken over roostering, (opbouw) vakantie dagen en betaling van vakantietoeslagen, voor een periode van 6 maanden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000" b="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1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Tijdelijke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individuele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arbeidsovereenkomsten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Textielverzoring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BC97A0-35C3-4772-A8FA-E3FBAF35F40A}"/>
              </a:ext>
            </a:extLst>
          </p:cNvPr>
          <p:cNvSpPr/>
          <p:nvPr/>
        </p:nvSpPr>
        <p:spPr>
          <a:xfrm>
            <a:off x="2094807" y="2614217"/>
            <a:ext cx="9096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Om uw liquiditeitspositie te bevorderen kunt u mogelijk een consensuele (optie A) of eenzijdige (optie B) tijdelijke aanpassing maken op individuele arbeidsovereenkomsten waardoor de vakantietoeslag gefaseerd uitbetaald kan worden. </a:t>
            </a:r>
            <a:endParaRPr lang="nl-NL" sz="2400" b="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5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Tijdelijke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individuele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arbeidsovereenkomsten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Textielverzoring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BC97A0-35C3-4772-A8FA-E3FBAF35F40A}"/>
              </a:ext>
            </a:extLst>
          </p:cNvPr>
          <p:cNvSpPr/>
          <p:nvPr/>
        </p:nvSpPr>
        <p:spPr>
          <a:xfrm>
            <a:off x="2094806" y="2614217"/>
            <a:ext cx="95179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</a:rPr>
              <a:t>Optie A: Consensueel model (d.w.z. met wederzijds goedvinden) (aanbevolen) </a:t>
            </a:r>
            <a:r>
              <a:rPr lang="nl-NL" sz="2000" b="0" i="1" dirty="0">
                <a:latin typeface="Calibri" panose="020F0502020204030204" pitchFamily="34" charset="0"/>
              </a:rPr>
              <a:t>Risico: werknemers gaan niet akkoord</a:t>
            </a:r>
            <a:endParaRPr lang="nl-NL" sz="2000" b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Optie veronderstelt: werkgever en werknemer komen er in onderling overleg uit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Werknemer niet verplicht aanpassing te accepteren. Vrijwillige, tijdelijke afwijking van de cao Textielverzorging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Voorwaarde: loon daalt niet beneden het wettelijk minimum.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Overleg met OR of </a:t>
            </a:r>
            <a:r>
              <a:rPr lang="nl-NL" sz="2000" b="0" dirty="0" err="1">
                <a:latin typeface="Calibri" panose="020F0502020204030204" pitchFamily="34" charset="0"/>
              </a:rPr>
              <a:t>PvT</a:t>
            </a:r>
            <a:r>
              <a:rPr lang="nl-NL" sz="2000" b="0" dirty="0">
                <a:latin typeface="Calibri" panose="020F0502020204030204" pitchFamily="34" charset="0"/>
              </a:rPr>
              <a:t> lijkt noodzaak, waarbij de eerste op grond van de wet een instemmingsrecht heeft (art. 27 WOR)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Conform art. 2 cao TV mag niet van cao worden afgeweken, tenzij dit in het voordeel van de werknemer is. Voordeel werknemer: betere garantie van baanbehoud, houdt recht op volledige vakantietoeslag (ontvangt vergoeding gefaseerd)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b="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7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632" y="1594833"/>
            <a:ext cx="9195255" cy="820982"/>
          </a:xfrm>
        </p:spPr>
        <p:txBody>
          <a:bodyPr/>
          <a:lstStyle/>
          <a:p>
            <a:r>
              <a:rPr lang="en-US" b="1" dirty="0">
                <a:solidFill>
                  <a:srgbClr val="2F5597"/>
                </a:solidFill>
                <a:latin typeface="Calibri" panose="020F0502020204030204" pitchFamily="34" charset="0"/>
              </a:rPr>
              <a:t>Agenda</a:t>
            </a:r>
            <a:endParaRPr lang="nl-NL" b="1" dirty="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0C777C2-296D-4B1A-B850-6FECB206A158}"/>
              </a:ext>
            </a:extLst>
          </p:cNvPr>
          <p:cNvSpPr/>
          <p:nvPr/>
        </p:nvSpPr>
        <p:spPr>
          <a:xfrm>
            <a:off x="1899632" y="2521059"/>
            <a:ext cx="10095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+mn-lt"/>
                <a:ea typeface="Calibri" panose="020F0502020204030204" pitchFamily="34" charset="0"/>
              </a:rPr>
              <a:t>Communicatie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+mn-lt"/>
                <a:ea typeface="Calibri" panose="020F0502020204030204" pitchFamily="34" charset="0"/>
              </a:rPr>
              <a:t>Huidige situatie</a:t>
            </a:r>
            <a:endParaRPr lang="nl-NL" sz="28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Calibri" panose="020F0502020204030204" pitchFamily="34" charset="0"/>
              </a:rPr>
              <a:t>Tijdelijke aanpassing individuele arbeidsovereenkomsten cao Textielverzorging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+mn-lt"/>
                <a:ea typeface="Calibri" panose="020F0502020204030204" pitchFamily="34" charset="0"/>
              </a:rPr>
              <a:t>Rondvraag</a:t>
            </a:r>
          </a:p>
        </p:txBody>
      </p:sp>
    </p:spTree>
    <p:extLst>
      <p:ext uri="{BB962C8B-B14F-4D97-AF65-F5344CB8AC3E}">
        <p14:creationId xmlns:p14="http://schemas.microsoft.com/office/powerpoint/2010/main" val="145260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Tijdelijke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individuele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arbeidsovereenkomsten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Textielverzoring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BC97A0-35C3-4772-A8FA-E3FBAF35F40A}"/>
              </a:ext>
            </a:extLst>
          </p:cNvPr>
          <p:cNvSpPr/>
          <p:nvPr/>
        </p:nvSpPr>
        <p:spPr>
          <a:xfrm>
            <a:off x="2094806" y="2614217"/>
            <a:ext cx="97508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</a:rPr>
              <a:t>Toepassing consensueel model (optie A)</a:t>
            </a:r>
          </a:p>
          <a:p>
            <a:r>
              <a:rPr lang="nl-NL" sz="2000" b="0" dirty="0">
                <a:latin typeface="Calibri" panose="020F0502020204030204" pitchFamily="34" charset="0"/>
              </a:rPr>
              <a:t>Ter voldoende borging, succes van het voorstel en wederzijds vertrouwen van de werknemers om in te stemmen met de afwijking rekening houden met: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Maak zoveel mogelijk gebruik van de overheidsmaatregelen, zoals uitstel betaling belastingen, de NOW-maatregel en de kredietregeling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Overleg en vraag schriftelijk om instemming van de </a:t>
            </a:r>
            <a:r>
              <a:rPr lang="nl-NL" sz="2000" b="0" dirty="0" err="1">
                <a:latin typeface="Calibri" panose="020F0502020204030204" pitchFamily="34" charset="0"/>
              </a:rPr>
              <a:t>PvT</a:t>
            </a:r>
            <a:r>
              <a:rPr lang="nl-NL" sz="2000" b="0" dirty="0">
                <a:latin typeface="Calibri" panose="020F0502020204030204" pitchFamily="34" charset="0"/>
              </a:rPr>
              <a:t>/OR of werknemers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Maak duidelijk en inzichtelijk hoe deze tijdelijke bijdrage vanuit werknemers bijdraagt aan de liquiditeit/geldpositie en daarmee voortbestaan van de onderneming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Communiceer duidelijk dat werknemers niet akkoord hoeven te gaan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Communiceer helder dat aanpassing arbeidsvoorwaarden tijdelijk is en te allen tijde op een later moment volledige uitbetaling volgt</a:t>
            </a:r>
            <a:endParaRPr lang="nl-NL" sz="2400" b="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5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Tijdelijke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individuele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arbeidsovereenkomsten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Textielverzoring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BC97A0-35C3-4772-A8FA-E3FBAF35F40A}"/>
              </a:ext>
            </a:extLst>
          </p:cNvPr>
          <p:cNvSpPr/>
          <p:nvPr/>
        </p:nvSpPr>
        <p:spPr>
          <a:xfrm>
            <a:off x="2094806" y="2614217"/>
            <a:ext cx="975083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+mn-lt"/>
              </a:rPr>
              <a:t>Aanvullende – </a:t>
            </a:r>
            <a:r>
              <a:rPr lang="nl-NL" sz="2400" i="1" dirty="0">
                <a:latin typeface="+mn-lt"/>
              </a:rPr>
              <a:t>andere passende</a:t>
            </a:r>
            <a:r>
              <a:rPr lang="nl-NL" sz="2400" dirty="0">
                <a:latin typeface="+mn-lt"/>
              </a:rPr>
              <a:t> arbeidsvoorwaarden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+mn-lt"/>
              </a:rPr>
              <a:t>Let op: moet altijd sprake moet zijn van een positieve afwijking van de gestelde minimumnorm in de cao Textielverzorging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+mn-lt"/>
              </a:rPr>
              <a:t>Keuze om bedrijfsreglement aan te passen in samenspraak met de OR/</a:t>
            </a:r>
            <a:r>
              <a:rPr lang="nl-NL" sz="2000" b="0" dirty="0" err="1">
                <a:latin typeface="+mn-lt"/>
              </a:rPr>
              <a:t>PvT</a:t>
            </a:r>
            <a:endParaRPr lang="nl-NL" sz="20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+mn-lt"/>
              </a:rPr>
              <a:t>Aanvullende (positief) afwijkende arbeidsvoorwaardenregeling met OR/</a:t>
            </a:r>
            <a:r>
              <a:rPr lang="nl-NL" sz="2000" b="0" dirty="0" err="1">
                <a:latin typeface="+mn-lt"/>
              </a:rPr>
              <a:t>PvT</a:t>
            </a:r>
            <a:r>
              <a:rPr lang="nl-NL" sz="2000" b="0" dirty="0">
                <a:latin typeface="+mn-lt"/>
              </a:rPr>
              <a:t> op te stellen zoals bekend is onder de WOR art. 32. Let op: werknemers moeten worden geraadpleegd en individueel hun rechten behouden, tenzij reeds gewerkt wordt met een extra afwijkende arbeidsvoorwaardenregeling met een incorporatiebeding</a:t>
            </a:r>
            <a:endParaRPr lang="nl-NL" sz="2400" b="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77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Tijdelijke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individuele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arbeidsovereenkomsten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Textielverzoring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BC97A0-35C3-4772-A8FA-E3FBAF35F40A}"/>
              </a:ext>
            </a:extLst>
          </p:cNvPr>
          <p:cNvSpPr/>
          <p:nvPr/>
        </p:nvSpPr>
        <p:spPr>
          <a:xfrm>
            <a:off x="2094806" y="2614217"/>
            <a:ext cx="97508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+mn-lt"/>
              </a:rPr>
              <a:t>Welke andere afspraken dan spreiding uitbetaling vakantiegeld?</a:t>
            </a:r>
          </a:p>
          <a:p>
            <a:endParaRPr lang="nl-NL" sz="2000" b="0" dirty="0">
              <a:latin typeface="+mn-lt"/>
            </a:endParaRPr>
          </a:p>
          <a:p>
            <a:r>
              <a:rPr lang="nl-NL" sz="2000" b="0" dirty="0">
                <a:latin typeface="+mn-lt"/>
              </a:rPr>
              <a:t>Andere vergoedingen betrekken in de spreiding of afspraken maken voor een betere flexibele inzet en dus afwijken van roosterafspraken en/of werktijden. </a:t>
            </a:r>
            <a:endParaRPr lang="nl-NL" sz="2000" b="0" dirty="0">
              <a:latin typeface="Calibri" panose="020F0502020204030204" pitchFamily="34" charset="0"/>
            </a:endParaRPr>
          </a:p>
          <a:p>
            <a:endParaRPr lang="nl-NL" sz="2000" b="0" dirty="0">
              <a:latin typeface="Calibri" panose="020F0502020204030204" pitchFamily="34" charset="0"/>
            </a:endParaRPr>
          </a:p>
          <a:p>
            <a:r>
              <a:rPr lang="nl-NL" sz="2000" b="0" dirty="0">
                <a:latin typeface="Calibri" panose="020F0502020204030204" pitchFamily="34" charset="0"/>
              </a:rPr>
              <a:t>Mogelijkheden in relatie tot de cao Textielverzorging: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artikel 10: werkrooster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artikel 13: bedrijfsspecifieke roosters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artikel 33: uitbetaling vakantiebijslag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dirty="0">
                <a:latin typeface="Calibri" panose="020F0502020204030204" pitchFamily="34" charset="0"/>
              </a:rPr>
              <a:t>artikel 40: verlof </a:t>
            </a:r>
          </a:p>
          <a:p>
            <a:endParaRPr lang="nl-NL" sz="2000" b="0" dirty="0">
              <a:latin typeface="Calibri" panose="020F0502020204030204" pitchFamily="34" charset="0"/>
            </a:endParaRPr>
          </a:p>
          <a:p>
            <a:endParaRPr lang="nl-NL" sz="2400" b="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8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Tijdelijke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aanpassing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individuele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arbeidsovereenkomsten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Textielverzoring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BC97A0-35C3-4772-A8FA-E3FBAF35F40A}"/>
              </a:ext>
            </a:extLst>
          </p:cNvPr>
          <p:cNvSpPr/>
          <p:nvPr/>
        </p:nvSpPr>
        <p:spPr>
          <a:xfrm>
            <a:off x="2094806" y="2614217"/>
            <a:ext cx="975083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0" dirty="0">
                <a:latin typeface="+mn-lt"/>
              </a:rPr>
              <a:t>Model addendum arbeidsovereenkomst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+mn-lt"/>
              </a:rPr>
              <a:t>Voorbeeld model addendum arbeidsovereenkomst voor de consensusregeling beschikbaar (Word-format)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+mn-lt"/>
              </a:rPr>
              <a:t>Wordt uitgegaan van gespreide betaling vakantiebijslag en beperking opbouw vakantiedagen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>
                <a:latin typeface="+mn-lt"/>
              </a:rPr>
              <a:t>Voegt u andere onderdelen toe check de juiste formulering bij uw jurist</a:t>
            </a:r>
          </a:p>
          <a:p>
            <a:r>
              <a:rPr lang="nl-NL" sz="2000" b="0" dirty="0">
                <a:latin typeface="+mn-lt"/>
              </a:rPr>
              <a:t> </a:t>
            </a:r>
          </a:p>
          <a:p>
            <a:endParaRPr lang="nl-NL" sz="2000" b="0" dirty="0">
              <a:latin typeface="Calibri" panose="020F0502020204030204" pitchFamily="34" charset="0"/>
            </a:endParaRPr>
          </a:p>
          <a:p>
            <a:endParaRPr lang="nl-NL" sz="2400" b="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36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4. </a:t>
            </a:r>
            <a:r>
              <a:rPr lang="en-US" b="1" dirty="0" err="1">
                <a:latin typeface="Calibri" panose="020F0502020204030204" pitchFamily="34" charset="0"/>
              </a:rPr>
              <a:t>Rondvraag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02289-C238-4ABF-A90C-3E687B01EABF}"/>
              </a:ext>
            </a:extLst>
          </p:cNvPr>
          <p:cNvSpPr/>
          <p:nvPr/>
        </p:nvSpPr>
        <p:spPr>
          <a:xfrm>
            <a:off x="2094807" y="2504846"/>
            <a:ext cx="9493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0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FEA8428C-C5E3-4FC4-8CCE-7249F21EB392}"/>
              </a:ext>
            </a:extLst>
          </p:cNvPr>
          <p:cNvSpPr txBox="1"/>
          <p:nvPr/>
        </p:nvSpPr>
        <p:spPr>
          <a:xfrm>
            <a:off x="1778924" y="5269112"/>
            <a:ext cx="1041307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l-NL"/>
            </a:defPPr>
            <a:lvl1pPr marL="285750" indent="-285750" eaLnBrk="1" hangingPunct="1">
              <a:lnSpc>
                <a:spcPct val="90000"/>
              </a:lnSpc>
              <a:spcBef>
                <a:spcPct val="50000"/>
              </a:spcBef>
              <a:buChar char="•"/>
              <a:defRPr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buNone/>
            </a:pPr>
            <a:r>
              <a:rPr lang="nl-NL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Bedankt voor uw aandacht! </a:t>
            </a:r>
          </a:p>
          <a:p>
            <a:pPr marL="0" indent="0" algn="ctr">
              <a:buNone/>
            </a:pPr>
            <a:r>
              <a:rPr lang="nl-NL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Samen krijgen we Corona onder controle! </a:t>
            </a:r>
          </a:p>
        </p:txBody>
      </p:sp>
      <p:pic>
        <p:nvPicPr>
          <p:cNvPr id="3" name="Afbeelding 2" descr="Afbeelding met persoon, poseren, staand, groep&#10;&#10;&#10;&#10;Automatisch gegenereerde beschrijving">
            <a:extLst>
              <a:ext uri="{FF2B5EF4-FFF2-40B4-BE49-F238E27FC236}">
                <a16:creationId xmlns:a16="http://schemas.microsoft.com/office/drawing/2014/main" id="{374BF5F8-5EBD-5F4A-B25B-B3A6A95D6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160" y="843763"/>
            <a:ext cx="6102604" cy="442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5A94FC3-5BBF-4498-988C-FB4C0D23D02F}"/>
              </a:ext>
            </a:extLst>
          </p:cNvPr>
          <p:cNvSpPr txBox="1">
            <a:spLocks/>
          </p:cNvSpPr>
          <p:nvPr/>
        </p:nvSpPr>
        <p:spPr>
          <a:xfrm>
            <a:off x="3792843" y="3945812"/>
            <a:ext cx="6102604" cy="820982"/>
          </a:xfrm>
          <a:prstGeom prst="rect">
            <a:avLst/>
          </a:prstGeom>
          <a:solidFill>
            <a:srgbClr val="0062A5">
              <a:alpha val="49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Afsluiting</a:t>
            </a:r>
            <a:endParaRPr lang="nl-NL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598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C3AB-4C73-40D3-945A-B08B8371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1594833"/>
            <a:ext cx="10213572" cy="820982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1. </a:t>
            </a:r>
            <a:r>
              <a:rPr lang="en-US" dirty="0">
                <a:latin typeface="Calibri" panose="020F0502020204030204" pitchFamily="34" charset="0"/>
              </a:rPr>
              <a:t>Communicatie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C97EDF2D-7C59-45A3-8862-26CF26BAE3AD}"/>
              </a:ext>
            </a:extLst>
          </p:cNvPr>
          <p:cNvSpPr txBox="1">
            <a:spLocks/>
          </p:cNvSpPr>
          <p:nvPr/>
        </p:nvSpPr>
        <p:spPr>
          <a:xfrm>
            <a:off x="579288" y="2415815"/>
            <a:ext cx="11415488" cy="301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0C777C2-296D-4B1A-B850-6FECB206A158}"/>
              </a:ext>
            </a:extLst>
          </p:cNvPr>
          <p:cNvSpPr/>
          <p:nvPr/>
        </p:nvSpPr>
        <p:spPr>
          <a:xfrm>
            <a:off x="1978428" y="2521059"/>
            <a:ext cx="1001634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+mn-lt"/>
                <a:ea typeface="Times New Roman" panose="02020603050405020304" pitchFamily="18" charset="0"/>
              </a:rPr>
              <a:t>27 Corona updates (e-mail) vanaf 11 maart tot heden</a:t>
            </a:r>
          </a:p>
          <a:p>
            <a:pPr lvl="1">
              <a:spcAft>
                <a:spcPts val="0"/>
              </a:spcAft>
              <a:tabLst>
                <a:tab pos="457200" algn="l"/>
              </a:tabLst>
            </a:pPr>
            <a:r>
              <a:rPr lang="nl-NL" b="0" dirty="0">
                <a:latin typeface="+mn-lt"/>
                <a:ea typeface="Times New Roman" panose="02020603050405020304" pitchFamily="18" charset="0"/>
              </a:rPr>
              <a:t>(updates ook gepubliceerd op NETEX website)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+mn-lt"/>
                <a:ea typeface="Times New Roman" panose="02020603050405020304" pitchFamily="18" charset="0"/>
              </a:rPr>
              <a:t>3 </a:t>
            </a:r>
            <a:r>
              <a:rPr lang="nl-NL" sz="2800" b="0" dirty="0" err="1">
                <a:latin typeface="+mn-lt"/>
                <a:ea typeface="Times New Roman" panose="02020603050405020304" pitchFamily="18" charset="0"/>
              </a:rPr>
              <a:t>webinars</a:t>
            </a:r>
            <a:r>
              <a:rPr lang="nl-NL" sz="2800" b="0" dirty="0">
                <a:latin typeface="+mn-lt"/>
                <a:ea typeface="Times New Roman" panose="02020603050405020304" pitchFamily="18" charset="0"/>
              </a:rPr>
              <a:t>: 7, 9 en 29 april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+mn-lt"/>
                <a:ea typeface="Times New Roman" panose="02020603050405020304" pitchFamily="18" charset="0"/>
              </a:rPr>
              <a:t>Branche Corona Protocol Textielverzorging (concept) 29 april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+mn-lt"/>
                <a:ea typeface="Times New Roman" panose="02020603050405020304" pitchFamily="18" charset="0"/>
              </a:rPr>
              <a:t>(Wekelijks) online nieuws update: start 13 mei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0" dirty="0">
                <a:latin typeface="+mn-lt"/>
                <a:ea typeface="Times New Roman" panose="02020603050405020304" pitchFamily="18" charset="0"/>
              </a:rPr>
              <a:t>Corona Vraag en Antwoord beschikbaar op NETEX website (onder sectie ‘Leden’)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nl-NL" sz="2800" b="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2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1987174" y="1700587"/>
            <a:ext cx="10045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Branche Corona Protocol TV (1,5 meter-economie)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5118-29E7-4D64-9D77-F33B2CE5037D}"/>
              </a:ext>
            </a:extLst>
          </p:cNvPr>
          <p:cNvSpPr/>
          <p:nvPr/>
        </p:nvSpPr>
        <p:spPr>
          <a:xfrm>
            <a:off x="1987175" y="2504846"/>
            <a:ext cx="6487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Referentie document/handleiding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Geen formele/juridische status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Verantwoordelijkheid individuele bedrijven</a:t>
            </a:r>
          </a:p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6770D9-9E64-47A9-860D-65D52B241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74839" y="3553691"/>
            <a:ext cx="3557834" cy="26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2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1987174" y="1700587"/>
            <a:ext cx="10045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Branche Corona Protocol TV (1,5 meter-economie)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5118-29E7-4D64-9D77-F33B2CE5037D}"/>
              </a:ext>
            </a:extLst>
          </p:cNvPr>
          <p:cNvSpPr/>
          <p:nvPr/>
        </p:nvSpPr>
        <p:spPr>
          <a:xfrm>
            <a:off x="1987174" y="2504846"/>
            <a:ext cx="98065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b="0" dirty="0">
                <a:latin typeface="+mn-lt"/>
              </a:rPr>
              <a:t>De volgende aanpak voor het verwijderen van gezondheids- en veiligheidsrisico's op het werk:</a:t>
            </a:r>
          </a:p>
          <a:p>
            <a:pPr>
              <a:spcAft>
                <a:spcPts val="0"/>
              </a:spcAft>
            </a:pPr>
            <a:endParaRPr lang="nl-NL" sz="2400" b="0" dirty="0">
              <a:latin typeface="+mn-lt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nl-NL" sz="2400" b="0" dirty="0">
                <a:latin typeface="+mn-lt"/>
              </a:rPr>
              <a:t>Analyse: voorkom lichamelijk contact met maatregelen van 1,5 m;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nl-NL" sz="2400" b="0" dirty="0">
                <a:latin typeface="+mn-lt"/>
              </a:rPr>
              <a:t>Indien niet mogelijk: welke organisatorische maatregelen zijn mogelijk om overdracht van besmetting te voorkomen (bv. Beperking van het aantal medewerkers per kamer / oppervlakte, plexiglasschermen etc.);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nl-NL" sz="2400" b="0" dirty="0">
                <a:latin typeface="+mn-lt"/>
              </a:rPr>
              <a:t>Indien nog niet voldoende effectief: PBM (handschoenen, maskers en beschermende kleding)</a:t>
            </a:r>
            <a:endParaRPr lang="nl-NL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1987174" y="1700587"/>
            <a:ext cx="10045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Branche Corona Protocol TV (1,5 meter-economie)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624F407-8AF3-4D8A-99E5-E81C5C0D9361}"/>
              </a:ext>
            </a:extLst>
          </p:cNvPr>
          <p:cNvSpPr/>
          <p:nvPr/>
        </p:nvSpPr>
        <p:spPr>
          <a:xfrm>
            <a:off x="2112817" y="2966511"/>
            <a:ext cx="9576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Normale procedures voor het verwerken van was-/stoomgoed</a:t>
            </a:r>
          </a:p>
          <a:p>
            <a:endParaRPr lang="nl-NL" sz="24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1,5 </a:t>
            </a:r>
            <a:r>
              <a:rPr lang="nl-NL" sz="2400" b="0" dirty="0" err="1">
                <a:latin typeface="+mn-lt"/>
              </a:rPr>
              <a:t>mtr</a:t>
            </a:r>
            <a:r>
              <a:rPr lang="nl-NL" sz="2400" b="0" dirty="0">
                <a:latin typeface="+mn-lt"/>
              </a:rPr>
              <a:t> maatregelen</a:t>
            </a:r>
          </a:p>
          <a:p>
            <a:pPr lvl="1"/>
            <a:endParaRPr lang="nl-NL" sz="2400" b="0" dirty="0">
              <a:latin typeface="+mn-lt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9C90759-0202-434B-B293-F64136A61CB4}"/>
              </a:ext>
            </a:extLst>
          </p:cNvPr>
          <p:cNvSpPr/>
          <p:nvPr/>
        </p:nvSpPr>
        <p:spPr>
          <a:xfrm>
            <a:off x="1987174" y="2397104"/>
            <a:ext cx="5718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n-lt"/>
              </a:rPr>
              <a:t>A. Reguliere processen (niet besmet textiel</a:t>
            </a:r>
            <a:r>
              <a:rPr lang="nl-NL" dirty="0"/>
              <a:t>)</a:t>
            </a:r>
          </a:p>
        </p:txBody>
      </p:sp>
      <p:pic>
        <p:nvPicPr>
          <p:cNvPr id="10" name="Afbeelding 9" descr="Easydot Wit Sticker : Afstand bewaren Groot (Vanaf 1 stuk)">
            <a:extLst>
              <a:ext uri="{FF2B5EF4-FFF2-40B4-BE49-F238E27FC236}">
                <a16:creationId xmlns:a16="http://schemas.microsoft.com/office/drawing/2014/main" id="{608827E5-4C3E-49B4-91A5-9B00F52DDC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2" y="4010779"/>
            <a:ext cx="1571933" cy="200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Easydot Wit Sticker gebod afstand houden">
            <a:extLst>
              <a:ext uri="{FF2B5EF4-FFF2-40B4-BE49-F238E27FC236}">
                <a16:creationId xmlns:a16="http://schemas.microsoft.com/office/drawing/2014/main" id="{BDC7613B-4F16-4068-8B44-CB5F0B953A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923" y="3279591"/>
            <a:ext cx="1628775" cy="1732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2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1987174" y="1700587"/>
            <a:ext cx="10045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Branche Corona Protocol TV (1,5 meter-economie)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624F407-8AF3-4D8A-99E5-E81C5C0D9361}"/>
              </a:ext>
            </a:extLst>
          </p:cNvPr>
          <p:cNvSpPr/>
          <p:nvPr/>
        </p:nvSpPr>
        <p:spPr>
          <a:xfrm>
            <a:off x="2112817" y="2966511"/>
            <a:ext cx="95769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1,5 </a:t>
            </a:r>
            <a:r>
              <a:rPr lang="nl-NL" sz="2400" dirty="0" err="1">
                <a:latin typeface="+mn-lt"/>
              </a:rPr>
              <a:t>mtr</a:t>
            </a:r>
            <a:r>
              <a:rPr lang="nl-NL" sz="2400" dirty="0">
                <a:latin typeface="+mn-lt"/>
              </a:rPr>
              <a:t> maatregelen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Ontvangst / opslag / sortering van textiel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Vraag klanten in aparte, gesloten zakken aan te leveren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Aparte, gesloten zakken: schone handschoenen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Niet gesloten zakken: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Handschoenen en mondmasker FFP1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Geen PBM?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5 dagen bewaren (corona vrij)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9C90759-0202-434B-B293-F64136A61CB4}"/>
              </a:ext>
            </a:extLst>
          </p:cNvPr>
          <p:cNvSpPr/>
          <p:nvPr/>
        </p:nvSpPr>
        <p:spPr>
          <a:xfrm>
            <a:off x="1987174" y="2397104"/>
            <a:ext cx="4703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n-lt"/>
              </a:rPr>
              <a:t>B. Vitale processen (besmet textiel)</a:t>
            </a:r>
          </a:p>
        </p:txBody>
      </p:sp>
      <p:pic>
        <p:nvPicPr>
          <p:cNvPr id="8" name="Picture 2" descr="Overuren bij wasserij die kleding wast van zorgpersoneel en ...">
            <a:extLst>
              <a:ext uri="{FF2B5EF4-FFF2-40B4-BE49-F238E27FC236}">
                <a16:creationId xmlns:a16="http://schemas.microsoft.com/office/drawing/2014/main" id="{3DA34803-72D9-4213-A0B6-AB11AAA1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26" y="4572639"/>
            <a:ext cx="2991238" cy="16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9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1987174" y="1700587"/>
            <a:ext cx="10045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Branche Corona Protocol TV (1,5 meter-economie)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624F407-8AF3-4D8A-99E5-E81C5C0D9361}"/>
              </a:ext>
            </a:extLst>
          </p:cNvPr>
          <p:cNvSpPr/>
          <p:nvPr/>
        </p:nvSpPr>
        <p:spPr>
          <a:xfrm>
            <a:off x="2112817" y="2966511"/>
            <a:ext cx="9576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Indien directe verwerking noodzakelijk is (geen 5 dagen opslag):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Handschoenen,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Mondmasker FFP1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Klant vrijwaart stomerij van aansprakelijkheid met betrekking tot COVID-19 / Corona (indien geen thermische / chemische desinfectie)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9C90759-0202-434B-B293-F64136A61CB4}"/>
              </a:ext>
            </a:extLst>
          </p:cNvPr>
          <p:cNvSpPr/>
          <p:nvPr/>
        </p:nvSpPr>
        <p:spPr>
          <a:xfrm>
            <a:off x="1987174" y="2397104"/>
            <a:ext cx="4703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n-lt"/>
              </a:rPr>
              <a:t>B. Vitale processen (besmet textiel)</a:t>
            </a:r>
          </a:p>
        </p:txBody>
      </p:sp>
      <p:pic>
        <p:nvPicPr>
          <p:cNvPr id="8" name="Picture 2" descr="Overuren bij wasserij die kleding wast van zorgpersoneel en ...">
            <a:extLst>
              <a:ext uri="{FF2B5EF4-FFF2-40B4-BE49-F238E27FC236}">
                <a16:creationId xmlns:a16="http://schemas.microsoft.com/office/drawing/2014/main" id="{3DA34803-72D9-4213-A0B6-AB11AAA1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94" y="5013245"/>
            <a:ext cx="2991238" cy="16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2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C536111-4E45-4D36-841D-DA1F46CB83FE}"/>
              </a:ext>
            </a:extLst>
          </p:cNvPr>
          <p:cNvSpPr/>
          <p:nvPr/>
        </p:nvSpPr>
        <p:spPr>
          <a:xfrm>
            <a:off x="936566" y="2504846"/>
            <a:ext cx="10651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C7BC4-3F48-4F1F-99BD-3E1A1C651302}"/>
              </a:ext>
            </a:extLst>
          </p:cNvPr>
          <p:cNvSpPr/>
          <p:nvPr/>
        </p:nvSpPr>
        <p:spPr>
          <a:xfrm>
            <a:off x="1987174" y="1700587"/>
            <a:ext cx="10045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Branche Corona Protocol TV (1,5 meter-economie)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5118-29E7-4D64-9D77-F33B2CE5037D}"/>
              </a:ext>
            </a:extLst>
          </p:cNvPr>
          <p:cNvSpPr/>
          <p:nvPr/>
        </p:nvSpPr>
        <p:spPr>
          <a:xfrm>
            <a:off x="1987175" y="2504846"/>
            <a:ext cx="6487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3F961AA-4593-401C-977C-2D566FFD403E}"/>
              </a:ext>
            </a:extLst>
          </p:cNvPr>
          <p:cNvSpPr txBox="1"/>
          <p:nvPr/>
        </p:nvSpPr>
        <p:spPr>
          <a:xfrm>
            <a:off x="1982454" y="2784216"/>
            <a:ext cx="5027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 dirty="0">
                <a:latin typeface="+mn-lt"/>
              </a:rPr>
              <a:t>Hoe het virus uit was-/stoomgoed te verwijderen?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Verdunnen/spoelen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Chemische kapot maken beschermlaag virus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dirty="0">
                <a:latin typeface="+mn-lt"/>
              </a:rPr>
              <a:t>Desinfectie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88368F-545B-4291-BD12-D78417D20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119" y="2504846"/>
            <a:ext cx="4848657" cy="36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22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26D78CBC-2D05-4D10-9015-86F06C028BAC}" vid="{8F046C5C-4363-457B-93FF-C5DA9D3B3D0D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CA705F13F9C4C81B624E8B9D8C321" ma:contentTypeVersion="2" ma:contentTypeDescription="Een nieuw document maken." ma:contentTypeScope="" ma:versionID="5dcc00d44a528731d6e9a0363ed5a290">
  <xsd:schema xmlns:xsd="http://www.w3.org/2001/XMLSchema" xmlns:xs="http://www.w3.org/2001/XMLSchema" xmlns:p="http://schemas.microsoft.com/office/2006/metadata/properties" xmlns:ns3="b6d6415a-0f8d-484e-86bf-60880f7e7c28" targetNamespace="http://schemas.microsoft.com/office/2006/metadata/properties" ma:root="true" ma:fieldsID="5d76ee452943ca77b1febe689ae21e5e" ns3:_="">
    <xsd:import namespace="b6d6415a-0f8d-484e-86bf-60880f7e7c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415a-0f8d-484e-86bf-60880f7e7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091C3D-9165-4FF0-B912-9419808953C5}">
  <ds:schemaRefs>
    <ds:schemaRef ds:uri="b6d6415a-0f8d-484e-86bf-60880f7e7c28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D96A68-A3BE-42F9-AA39-816E456AF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8978B-84EB-42BC-8ABB-4D03500FB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6415a-0f8d-484e-86bf-60880f7e7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1099</Words>
  <Application>Microsoft Office PowerPoint</Application>
  <PresentationFormat>Breedbeeld</PresentationFormat>
  <Paragraphs>163</Paragraphs>
  <Slides>25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Microsoft Sans Serif</vt:lpstr>
      <vt:lpstr>Palatino Linotype</vt:lpstr>
      <vt:lpstr>Times New Roman</vt:lpstr>
      <vt:lpstr>Verdana</vt:lpstr>
      <vt:lpstr>Thema1</vt:lpstr>
      <vt:lpstr>1_Kantoorthema</vt:lpstr>
      <vt:lpstr>PowerPoint-presentatie</vt:lpstr>
      <vt:lpstr>Agenda</vt:lpstr>
      <vt:lpstr>1. Communicatie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3. Mogelijkheid aanpassing arbeidsvoorwaarden</vt:lpstr>
      <vt:lpstr>3. Tijdelijke aanpassing individuele arbeidsovereenkomsten cao Textielverzoring</vt:lpstr>
      <vt:lpstr>3. Tijdelijke aanpassing individuele arbeidsovereenkomsten cao Textielverzoring</vt:lpstr>
      <vt:lpstr>3. Tijdelijke aanpassing individuele arbeidsovereenkomsten cao Textielverzoring</vt:lpstr>
      <vt:lpstr>3. Tijdelijke aanpassing individuele arbeidsovereenkomsten cao Textielverzoring</vt:lpstr>
      <vt:lpstr>3. Tijdelijke aanpassing individuele arbeidsovereenkomsten cao Textielverzoring</vt:lpstr>
      <vt:lpstr>3. Tijdelijke aanpassing individuele arbeidsovereenkomsten cao Textielverzoring</vt:lpstr>
      <vt:lpstr>3. Tijdelijke aanpassing individuele arbeidsovereenkomsten cao Textielverzoring</vt:lpstr>
      <vt:lpstr>3. Tijdelijke aanpassing individuele arbeidsovereenkomsten cao Textielverzoring</vt:lpstr>
      <vt:lpstr>4. Rondvraag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</dc:creator>
  <cp:lastModifiedBy>Secretariaat M&amp;P</cp:lastModifiedBy>
  <cp:revision>40</cp:revision>
  <cp:lastPrinted>2020-05-13T13:25:01Z</cp:lastPrinted>
  <dcterms:created xsi:type="dcterms:W3CDTF">2020-04-28T09:32:43Z</dcterms:created>
  <dcterms:modified xsi:type="dcterms:W3CDTF">2020-05-18T07:19:21Z</dcterms:modified>
</cp:coreProperties>
</file>